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58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9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47942-AF92-C552-89BB-87BC88D82F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EB63A54-02D8-F94C-237C-F1B96B49EC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A7A47C-E443-ED7E-DC95-63B45AE35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7299B5-A3E0-5C53-E1E3-97EF5D9D6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D551DE-6D30-365B-2113-DFF72300C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2559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9B4B48-E912-80B4-9AFD-CFBEC8FED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25F2749-22FE-444B-3E37-BE434265E8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1ED9D1-3142-6B41-B3B7-F08D5A181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B476CC-CC1B-3E4F-763E-452840673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61B480-4FEF-EA1A-53E5-07A4F4447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80937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F2C40A1-51F7-75CA-9AD4-F554845F44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F508380-EDC0-ADCB-F4AD-A42F690459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53571F-E759-B289-2FE9-55C37716D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9A933C-F21E-6E98-D24D-A3E008E20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91F232-C884-B72C-56A9-B21B757D4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61202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B9634D-CFA4-8446-EA82-11E476A47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C63176-6E0E-C598-B00C-DB03612DC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BAB653-5D0E-EC59-9CEE-B35A8D13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6D36A2-6529-E831-C07F-8890FB9F9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C69C6F-DBAB-5F43-79A2-869EF148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06232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DBFD7-6C31-94CE-21B8-7979500DC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1BB0A0-2EBE-75F1-8251-30E541A20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1750BF2-3BEE-5C2C-FB29-260CBDC7C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780629-25D6-AF74-F103-062981A61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79F22B-749C-9C7E-6245-5D0CDF039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57697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45125B-4327-AFF6-CA95-01CCA4856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9EC792-1C02-C7A0-613A-5716CCF5A6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DF58410-EDF0-9736-B737-DA00FB739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0CF8405-EE14-3247-98CC-43BA31521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A6BC9AC-B0D0-0B3E-8B2E-441CAE82F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9D26ED8-07B4-81A0-398B-9115ADECD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92504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F75463-DA92-B630-8074-48E68BD41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602DFBA-F49E-8B39-1E55-82AD12314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A6B4114-746B-AE94-ABD3-E74F968409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775D547-96BE-9CEC-8A9F-F738918B7E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1CFB7E-B0A1-9ACA-83F1-9E9DF94390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673DCC7-5AF4-C37C-F106-EBB4CFB6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6E0727B-D043-FA05-FB52-3E9ECB0D3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1FF0CF4-7514-4A8D-69EB-F8CBC6D32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33299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D545D6-AF68-EB59-7A10-93700BE43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E5AEC75-BF49-27AC-796D-DA6DB5650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20FEEE0-6E5A-FF1A-E8C4-743C6DEBA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A60D203-D7B7-EC32-A06D-1D915FCB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184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86A946C-E540-5F38-B920-71AC3A1A4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90E05B7-E03A-2C88-DFBD-B81A7B34C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A146ED5-F153-265F-FDCE-43C42128F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48326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F411B6-5E4C-8F0C-298F-0355E2322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E9263B-A6F3-0D76-3DE0-04FD9DD72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CE1A5CD-3E47-AF50-0EDA-1824C4616D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6F8BB8-918C-1A74-CD87-D093E5DDF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532FBDC-E11A-6619-2790-06E1C8B9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B1CF767-4EE4-A139-2D33-C6F8F1D0B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32475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E0CD34-F399-C8F5-6430-1E00734C8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074D8F7-895A-5503-A5AF-B9B43DA5F4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CA6DA9A-EC24-A87F-058B-A1E66EEAF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3C6B87-4E48-1C29-7475-424B8EC3C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4C1904-1785-3F79-E6D7-D0EABEEF1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ED572BA-AA1F-F7C2-3187-84A5AB9B1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09880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2C04786-466C-D92C-1873-361417982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B291B4E-086E-FCEA-F727-B2C98C297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5E65C20-6ABA-974C-0206-7B97993EF2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A8557-73A0-48F5-93E8-B972DC07C7AC}" type="datetimeFigureOut">
              <a:rPr lang="es-MX" smtClean="0"/>
              <a:t>10/10/2022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61E826D-D570-EDEA-734A-CD5BB6CA2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1BB5A7-5A69-E5BB-D9A1-6A4565132D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52AF4-D19D-4DDC-B809-946A885A3D2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4279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A7772283-FD15-A7D8-E993-2C034855D1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2079"/>
          <a:stretch/>
        </p:blipFill>
        <p:spPr>
          <a:xfrm>
            <a:off x="9108432" y="1366682"/>
            <a:ext cx="2734870" cy="5343833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17756E74-9C34-286D-9DE1-F2D56707EF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438" t="22079"/>
          <a:stretch/>
        </p:blipFill>
        <p:spPr>
          <a:xfrm>
            <a:off x="2906646" y="1264915"/>
            <a:ext cx="2656212" cy="534383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5378256-FCF0-FCE8-99C5-927DDA3B85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536" t="19928"/>
          <a:stretch/>
        </p:blipFill>
        <p:spPr>
          <a:xfrm>
            <a:off x="149792" y="926598"/>
            <a:ext cx="2486756" cy="549131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9CF5904C-D6CE-81BF-0BF5-2FF7D2E43B8E}"/>
              </a:ext>
            </a:extLst>
          </p:cNvPr>
          <p:cNvSpPr txBox="1"/>
          <p:nvPr/>
        </p:nvSpPr>
        <p:spPr>
          <a:xfrm>
            <a:off x="9511148" y="1077521"/>
            <a:ext cx="1166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Imagen resta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B42A596-E98C-6FE1-CBC2-84229D331441}"/>
              </a:ext>
            </a:extLst>
          </p:cNvPr>
          <p:cNvSpPr txBox="1"/>
          <p:nvPr/>
        </p:nvSpPr>
        <p:spPr>
          <a:xfrm>
            <a:off x="333514" y="1054604"/>
            <a:ext cx="15353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Imagen basal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33BE698-0314-59F0-D773-3A2F89574106}"/>
              </a:ext>
            </a:extLst>
          </p:cNvPr>
          <p:cNvSpPr txBox="1"/>
          <p:nvPr/>
        </p:nvSpPr>
        <p:spPr>
          <a:xfrm>
            <a:off x="3024573" y="1111404"/>
            <a:ext cx="18401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+1 min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C3340F0-CAA3-7398-A77F-219F45B00C16}"/>
              </a:ext>
            </a:extLst>
          </p:cNvPr>
          <p:cNvSpPr txBox="1"/>
          <p:nvPr/>
        </p:nvSpPr>
        <p:spPr>
          <a:xfrm>
            <a:off x="5919019" y="3164424"/>
            <a:ext cx="28332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2400" dirty="0">
                <a:solidFill>
                  <a:prstClr val="white"/>
                </a:solidFill>
                <a:latin typeface="Calibri" panose="020F0502020204030204"/>
              </a:rPr>
              <a:t>Registro espacial </a:t>
            </a:r>
            <a:r>
              <a:rPr lang="es-MX" dirty="0">
                <a:solidFill>
                  <a:prstClr val="white"/>
                </a:solidFill>
                <a:latin typeface="Calibri" panose="020F0502020204030204"/>
              </a:rPr>
              <a:t>Matlab: imregister2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>
                <a:solidFill>
                  <a:prstClr val="white"/>
                </a:solidFill>
                <a:latin typeface="Calibri" panose="020F0502020204030204"/>
              </a:rPr>
              <a:t>(afín, monomodal)</a:t>
            </a:r>
            <a:endParaRPr kumimoji="0" lang="es-MX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C79C841-1971-0E65-6060-AA71691926C1}"/>
              </a:ext>
            </a:extLst>
          </p:cNvPr>
          <p:cNvSpPr txBox="1"/>
          <p:nvPr/>
        </p:nvSpPr>
        <p:spPr>
          <a:xfrm>
            <a:off x="491613" y="440086"/>
            <a:ext cx="5112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32 pares de imágenes</a:t>
            </a:r>
          </a:p>
        </p:txBody>
      </p:sp>
    </p:spTree>
    <p:extLst>
      <p:ext uri="{BB962C8B-B14F-4D97-AF65-F5344CB8AC3E}">
        <p14:creationId xmlns:p14="http://schemas.microsoft.com/office/powerpoint/2010/main" val="2463773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937392" y="326346"/>
            <a:ext cx="29835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b="1" dirty="0" smtClean="0">
                <a:solidFill>
                  <a:schemeClr val="bg1"/>
                </a:solidFill>
              </a:rPr>
              <a:t>Buena</a:t>
            </a:r>
            <a:r>
              <a:rPr lang="es-MX" sz="2400" dirty="0" smtClean="0">
                <a:solidFill>
                  <a:schemeClr val="bg1"/>
                </a:solidFill>
              </a:rPr>
              <a:t> lineación inicial</a:t>
            </a:r>
            <a:endParaRPr lang="es-MX" sz="2400" dirty="0">
              <a:solidFill>
                <a:schemeClr val="bg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4800304" y="326347"/>
            <a:ext cx="28216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b="1" dirty="0" smtClean="0">
                <a:solidFill>
                  <a:schemeClr val="bg1"/>
                </a:solidFill>
              </a:rPr>
              <a:t>Mala</a:t>
            </a:r>
            <a:r>
              <a:rPr lang="es-MX" sz="2400" dirty="0" smtClean="0">
                <a:solidFill>
                  <a:schemeClr val="bg1"/>
                </a:solidFill>
              </a:rPr>
              <a:t> lineación inicial</a:t>
            </a:r>
            <a:endParaRPr lang="es-MX" sz="2400" dirty="0">
              <a:solidFill>
                <a:schemeClr val="bg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7772283-FD15-A7D8-E993-2C034855D1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2079"/>
          <a:stretch/>
        </p:blipFill>
        <p:spPr>
          <a:xfrm>
            <a:off x="1061712" y="914294"/>
            <a:ext cx="2734870" cy="534383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CuadroTexto 4"/>
              <p:cNvSpPr txBox="1"/>
              <p:nvPr/>
            </p:nvSpPr>
            <p:spPr>
              <a:xfrm>
                <a:off x="1580266" y="6341077"/>
                <a:ext cx="16393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s-MX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1 </m:t>
                      </m:r>
                      <m:r>
                        <a:rPr lang="es-MX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  <m:r>
                        <a:rPr lang="es-MX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2 </m:t>
                      </m:r>
                      <m:r>
                        <m:rPr>
                          <m:sty m:val="p"/>
                        </m:rPr>
                        <a:rPr lang="es-MX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pixels</m:t>
                      </m:r>
                    </m:oMath>
                  </m:oMathPara>
                </a14:m>
                <a:endParaRPr lang="es-MX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5" name="CuadroTexto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0266" y="6341077"/>
                <a:ext cx="1639360" cy="369332"/>
              </a:xfrm>
              <a:prstGeom prst="rect">
                <a:avLst/>
              </a:prstGeom>
              <a:blipFill>
                <a:blip r:embed="rId3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r="47631" b="25871"/>
          <a:stretch/>
        </p:blipFill>
        <p:spPr>
          <a:xfrm>
            <a:off x="4654744" y="992007"/>
            <a:ext cx="2967166" cy="526612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CuadroTexto 6"/>
              <p:cNvSpPr txBox="1"/>
              <p:nvPr/>
            </p:nvSpPr>
            <p:spPr>
              <a:xfrm>
                <a:off x="5212817" y="6341077"/>
                <a:ext cx="18510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r>
                        <a:rPr lang="es-MX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25 </m:t>
                      </m:r>
                      <m:r>
                        <a:rPr lang="es-MX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  <m:r>
                        <a:rPr lang="es-MX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30 </m:t>
                      </m:r>
                      <m:r>
                        <m:rPr>
                          <m:sty m:val="p"/>
                        </m:rPr>
                        <a:rPr lang="es-MX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pixels</m:t>
                      </m:r>
                    </m:oMath>
                  </m:oMathPara>
                </a14:m>
                <a:endParaRPr lang="es-MX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7" name="CuadroTexto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2817" y="6341077"/>
                <a:ext cx="1851020" cy="369332"/>
              </a:xfrm>
              <a:prstGeom prst="rect">
                <a:avLst/>
              </a:prstGeom>
              <a:blipFill>
                <a:blip r:embed="rId5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uadroTexto 7"/>
              <p:cNvSpPr txBox="1"/>
              <p:nvPr/>
            </p:nvSpPr>
            <p:spPr>
              <a:xfrm>
                <a:off x="9319608" y="6325404"/>
                <a:ext cx="17820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MX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</m:t>
                      </m:r>
                      <m:r>
                        <m:rPr>
                          <m:sty m:val="p"/>
                        </m:rPr>
                        <a:rPr lang="es-MX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ixel</m:t>
                      </m:r>
                      <m:r>
                        <a:rPr lang="es-MX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=100 </m:t>
                      </m:r>
                      <m:r>
                        <m:rPr>
                          <m:sty m:val="p"/>
                        </m:rPr>
                        <a:rPr lang="el-GR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μ</m:t>
                      </m:r>
                      <m:r>
                        <a:rPr lang="es-MX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s-MX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8" name="CuadroTexto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9608" y="6325404"/>
                <a:ext cx="1782026" cy="369332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55CE602D-60BC-B01F-192D-0E3BB928C74C}"/>
              </a:ext>
            </a:extLst>
          </p:cNvPr>
          <p:cNvCxnSpPr>
            <a:cxnSpLocks/>
          </p:cNvCxnSpPr>
          <p:nvPr/>
        </p:nvCxnSpPr>
        <p:spPr>
          <a:xfrm>
            <a:off x="6028676" y="4139674"/>
            <a:ext cx="66859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67EEA46A-CB56-1757-E4D9-5D2D0AF0E25B}"/>
              </a:ext>
            </a:extLst>
          </p:cNvPr>
          <p:cNvCxnSpPr>
            <a:cxnSpLocks/>
          </p:cNvCxnSpPr>
          <p:nvPr/>
        </p:nvCxnSpPr>
        <p:spPr>
          <a:xfrm flipH="1">
            <a:off x="6904567" y="4139674"/>
            <a:ext cx="65384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8071202" y="1346200"/>
            <a:ext cx="363819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 smtClean="0">
                <a:solidFill>
                  <a:schemeClr val="bg1"/>
                </a:solidFill>
              </a:rPr>
              <a:t>El registro espacial reduce el error alineación. </a:t>
            </a:r>
          </a:p>
          <a:p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dirty="0" smtClean="0">
                <a:solidFill>
                  <a:schemeClr val="bg1"/>
                </a:solidFill>
              </a:rPr>
              <a:t>El módulo de la transformación de registro caracteriza el error de alineación inicial. </a:t>
            </a:r>
          </a:p>
          <a:p>
            <a:endParaRPr lang="es-MX" sz="2400" dirty="0">
              <a:solidFill>
                <a:schemeClr val="bg1"/>
              </a:solidFill>
            </a:endParaRPr>
          </a:p>
          <a:p>
            <a:r>
              <a:rPr lang="es-MX" sz="2400" dirty="0" smtClean="0">
                <a:solidFill>
                  <a:schemeClr val="bg1"/>
                </a:solidFill>
              </a:rPr>
              <a:t>Parte del error de alineación sobrevive al registro.</a:t>
            </a:r>
            <a:endParaRPr lang="es-MX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261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0BDDD81-EDB7-8816-BA78-67E92FBA81D1}"/>
              </a:ext>
            </a:extLst>
          </p:cNvPr>
          <p:cNvSpPr txBox="1"/>
          <p:nvPr/>
        </p:nvSpPr>
        <p:spPr>
          <a:xfrm>
            <a:off x="365371" y="2102507"/>
            <a:ext cx="51459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Histograma del módulo de las traslación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BADB40C-B9DF-2F3F-4A40-0BE2F885CE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8" t="9062" r="1226" b="1599"/>
          <a:stretch/>
        </p:blipFill>
        <p:spPr>
          <a:xfrm>
            <a:off x="5662456" y="1272049"/>
            <a:ext cx="6274316" cy="5329084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0000000-0008-0000-0000-0000030000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23" t="10719" r="8327" b="5882"/>
          <a:stretch/>
        </p:blipFill>
        <p:spPr bwMode="auto">
          <a:xfrm>
            <a:off x="214212" y="2672252"/>
            <a:ext cx="5657588" cy="3928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13484E4-B384-FAFC-D44A-3CDCDF3E3BC0}"/>
              </a:ext>
            </a:extLst>
          </p:cNvPr>
          <p:cNvSpPr txBox="1"/>
          <p:nvPr/>
        </p:nvSpPr>
        <p:spPr>
          <a:xfrm>
            <a:off x="6775583" y="402219"/>
            <a:ext cx="4048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Vector de traslación en 24/32 pares de imágenes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13484E4-B384-FAFC-D44A-3CDCDF3E3BC0}"/>
              </a:ext>
            </a:extLst>
          </p:cNvPr>
          <p:cNvSpPr txBox="1"/>
          <p:nvPr/>
        </p:nvSpPr>
        <p:spPr>
          <a:xfrm>
            <a:off x="448289" y="871758"/>
            <a:ext cx="48289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s-MX" sz="2400" dirty="0" smtClean="0"/>
              <a:t>Rotación y cizallamiento fueron despreciable.</a:t>
            </a:r>
          </a:p>
          <a:p>
            <a:pPr marL="342900" indent="-342900">
              <a:buFontTx/>
              <a:buChar char="-"/>
            </a:pPr>
            <a:r>
              <a:rPr lang="es-MX" sz="2400" dirty="0" smtClean="0"/>
              <a:t>Predomina la traslación</a:t>
            </a:r>
            <a:endParaRPr lang="es-MX" sz="24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13484E4-B384-FAFC-D44A-3CDCDF3E3BC0}"/>
              </a:ext>
            </a:extLst>
          </p:cNvPr>
          <p:cNvSpPr txBox="1"/>
          <p:nvPr/>
        </p:nvSpPr>
        <p:spPr>
          <a:xfrm>
            <a:off x="289791" y="356053"/>
            <a:ext cx="52970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 smtClean="0"/>
              <a:t>Transformaciones afines de registro</a:t>
            </a:r>
            <a:endParaRPr lang="es-MX" sz="2400" b="1" dirty="0"/>
          </a:p>
        </p:txBody>
      </p:sp>
    </p:spTree>
    <p:extLst>
      <p:ext uri="{BB962C8B-B14F-4D97-AF65-F5344CB8AC3E}">
        <p14:creationId xmlns:p14="http://schemas.microsoft.com/office/powerpoint/2010/main" val="897834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r="58597" b="26961"/>
          <a:stretch/>
        </p:blipFill>
        <p:spPr>
          <a:xfrm>
            <a:off x="2872598" y="1367344"/>
            <a:ext cx="2380840" cy="5266120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3"/>
          <a:srcRect r="56936" b="25871"/>
          <a:stretch/>
        </p:blipFill>
        <p:spPr>
          <a:xfrm>
            <a:off x="360402" y="1363895"/>
            <a:ext cx="2439948" cy="526612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B458D331-AB33-0E2C-E68D-D5B7A4F7A8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7" t="10179" r="45984" b="11314"/>
          <a:stretch/>
        </p:blipFill>
        <p:spPr>
          <a:xfrm>
            <a:off x="6344788" y="1384148"/>
            <a:ext cx="2546554" cy="538405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F0F8D50-BEF0-6ED3-CBB8-C6B540D1449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64" t="4430" r="9951" b="11127"/>
          <a:stretch/>
        </p:blipFill>
        <p:spPr>
          <a:xfrm rot="16200000">
            <a:off x="7994000" y="2274562"/>
            <a:ext cx="4552336" cy="3603226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68351658-06DF-585A-C955-43C92CFC54DF}"/>
              </a:ext>
            </a:extLst>
          </p:cNvPr>
          <p:cNvSpPr/>
          <p:nvPr/>
        </p:nvSpPr>
        <p:spPr>
          <a:xfrm>
            <a:off x="7618065" y="3972225"/>
            <a:ext cx="719690" cy="8062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CF5904C-D6CE-81BF-0BF5-2FF7D2E43B8E}"/>
              </a:ext>
            </a:extLst>
          </p:cNvPr>
          <p:cNvSpPr txBox="1"/>
          <p:nvPr/>
        </p:nvSpPr>
        <p:spPr>
          <a:xfrm>
            <a:off x="7185816" y="1075913"/>
            <a:ext cx="4263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 smtClean="0">
                <a:solidFill>
                  <a:schemeClr val="bg1"/>
                </a:solidFill>
              </a:rPr>
              <a:t>Error de registro en el borde</a:t>
            </a:r>
            <a:endParaRPr lang="es-MX" sz="2400" dirty="0">
              <a:solidFill>
                <a:schemeClr val="bg1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B42A596-E98C-6FE1-CBC2-84229D331441}"/>
              </a:ext>
            </a:extLst>
          </p:cNvPr>
          <p:cNvSpPr txBox="1"/>
          <p:nvPr/>
        </p:nvSpPr>
        <p:spPr>
          <a:xfrm>
            <a:off x="276020" y="948396"/>
            <a:ext cx="24220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400" dirty="0" smtClean="0">
                <a:solidFill>
                  <a:schemeClr val="bg1"/>
                </a:solidFill>
              </a:rPr>
              <a:t>Resta </a:t>
            </a:r>
            <a:r>
              <a:rPr lang="es-MX" sz="2400" b="1" dirty="0" smtClean="0">
                <a:solidFill>
                  <a:schemeClr val="bg1"/>
                </a:solidFill>
              </a:rPr>
              <a:t>sin</a:t>
            </a:r>
            <a:r>
              <a:rPr lang="es-MX" sz="2400" dirty="0" smtClean="0">
                <a:solidFill>
                  <a:schemeClr val="bg1"/>
                </a:solidFill>
              </a:rPr>
              <a:t> registro espacial</a:t>
            </a:r>
            <a:endParaRPr lang="es-MX" sz="2400" dirty="0">
              <a:solidFill>
                <a:schemeClr val="bg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33BE698-0314-59F0-D773-3A2F89574106}"/>
              </a:ext>
            </a:extLst>
          </p:cNvPr>
          <p:cNvSpPr txBox="1"/>
          <p:nvPr/>
        </p:nvSpPr>
        <p:spPr>
          <a:xfrm>
            <a:off x="2734156" y="951845"/>
            <a:ext cx="253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400" dirty="0" smtClean="0">
                <a:solidFill>
                  <a:schemeClr val="bg1"/>
                </a:solidFill>
              </a:rPr>
              <a:t>Resta </a:t>
            </a:r>
            <a:r>
              <a:rPr lang="es-MX" sz="2400" b="1" dirty="0" smtClean="0">
                <a:solidFill>
                  <a:schemeClr val="bg1"/>
                </a:solidFill>
              </a:rPr>
              <a:t>con</a:t>
            </a:r>
            <a:r>
              <a:rPr lang="es-MX" sz="2400" dirty="0" smtClean="0">
                <a:solidFill>
                  <a:schemeClr val="bg1"/>
                </a:solidFill>
              </a:rPr>
              <a:t> registro espacial</a:t>
            </a:r>
            <a:endParaRPr lang="es-MX" sz="2400" dirty="0">
              <a:solidFill>
                <a:schemeClr val="bg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0186F1C-6859-47C6-35CD-B485AAFA83D1}"/>
              </a:ext>
            </a:extLst>
          </p:cNvPr>
          <p:cNvSpPr txBox="1"/>
          <p:nvPr/>
        </p:nvSpPr>
        <p:spPr>
          <a:xfrm>
            <a:off x="511279" y="274824"/>
            <a:ext cx="11017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chemeClr val="bg1"/>
                </a:solidFill>
              </a:rPr>
              <a:t>Error de registro evaluado a través de la posición del borde de la mama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55CE602D-60BC-B01F-192D-0E3BB928C74C}"/>
              </a:ext>
            </a:extLst>
          </p:cNvPr>
          <p:cNvCxnSpPr>
            <a:cxnSpLocks/>
          </p:cNvCxnSpPr>
          <p:nvPr/>
        </p:nvCxnSpPr>
        <p:spPr>
          <a:xfrm>
            <a:off x="9792929" y="4076174"/>
            <a:ext cx="66859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67EEA46A-CB56-1757-E4D9-5D2D0AF0E25B}"/>
              </a:ext>
            </a:extLst>
          </p:cNvPr>
          <p:cNvCxnSpPr>
            <a:cxnSpLocks/>
          </p:cNvCxnSpPr>
          <p:nvPr/>
        </p:nvCxnSpPr>
        <p:spPr>
          <a:xfrm flipH="1">
            <a:off x="10795820" y="4076174"/>
            <a:ext cx="65384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uadroTexto 2"/>
          <p:cNvSpPr txBox="1"/>
          <p:nvPr/>
        </p:nvSpPr>
        <p:spPr>
          <a:xfrm>
            <a:off x="1709242" y="6352012"/>
            <a:ext cx="1127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200" dirty="0" smtClean="0">
                <a:solidFill>
                  <a:schemeClr val="bg1"/>
                </a:solidFill>
              </a:rPr>
              <a:t>Paciente 15/32</a:t>
            </a:r>
            <a:endParaRPr lang="es-MX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121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357" y="694683"/>
            <a:ext cx="7898795" cy="5924096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0BDDD81-EDB7-8816-BA78-67E92FBA81D1}"/>
              </a:ext>
            </a:extLst>
          </p:cNvPr>
          <p:cNvSpPr txBox="1"/>
          <p:nvPr/>
        </p:nvSpPr>
        <p:spPr>
          <a:xfrm>
            <a:off x="495300" y="2029147"/>
            <a:ext cx="371475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 smtClean="0"/>
              <a:t>Hallamos el campo de desplazamiento que transforma el borde móvil en el borde fijo</a:t>
            </a:r>
          </a:p>
          <a:p>
            <a:r>
              <a:rPr lang="es-MX" dirty="0"/>
              <a:t>Matlab</a:t>
            </a:r>
            <a:r>
              <a:rPr lang="es-MX" dirty="0" smtClean="0"/>
              <a:t>: </a:t>
            </a:r>
            <a:r>
              <a:rPr lang="es-MX" dirty="0" err="1" smtClean="0"/>
              <a:t>imregdemos</a:t>
            </a:r>
            <a:endParaRPr lang="es-MX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0BDDD81-EDB7-8816-BA78-67E92FBA81D1}"/>
              </a:ext>
            </a:extLst>
          </p:cNvPr>
          <p:cNvSpPr txBox="1"/>
          <p:nvPr/>
        </p:nvSpPr>
        <p:spPr>
          <a:xfrm>
            <a:off x="5048552" y="233018"/>
            <a:ext cx="6286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Histograma </a:t>
            </a:r>
            <a:r>
              <a:rPr lang="es-MX" sz="2400" dirty="0" smtClean="0"/>
              <a:t>de </a:t>
            </a:r>
            <a:r>
              <a:rPr lang="es-MX" sz="2400" dirty="0" smtClean="0"/>
              <a:t>los desplazamientos (eje x)</a:t>
            </a:r>
            <a:endParaRPr lang="es-MX" sz="2400" dirty="0"/>
          </a:p>
        </p:txBody>
      </p:sp>
      <p:sp>
        <p:nvSpPr>
          <p:cNvPr id="6" name="CuadroTexto 5"/>
          <p:cNvSpPr txBox="1"/>
          <p:nvPr/>
        </p:nvSpPr>
        <p:spPr>
          <a:xfrm>
            <a:off x="10429730" y="5649368"/>
            <a:ext cx="1127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200" dirty="0" smtClean="0"/>
              <a:t>Paciente 15/32</a:t>
            </a:r>
            <a:endParaRPr lang="es-MX" sz="1200" dirty="0"/>
          </a:p>
        </p:txBody>
      </p:sp>
    </p:spTree>
    <p:extLst>
      <p:ext uri="{BB962C8B-B14F-4D97-AF65-F5344CB8AC3E}">
        <p14:creationId xmlns:p14="http://schemas.microsoft.com/office/powerpoint/2010/main" val="457338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0BDDD81-EDB7-8816-BA78-67E92FBA81D1}"/>
              </a:ext>
            </a:extLst>
          </p:cNvPr>
          <p:cNvSpPr txBox="1"/>
          <p:nvPr/>
        </p:nvSpPr>
        <p:spPr>
          <a:xfrm>
            <a:off x="7793573" y="3871632"/>
            <a:ext cx="36988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 smtClean="0"/>
              <a:t>Se propone </a:t>
            </a:r>
            <a:r>
              <a:rPr lang="es-MX" sz="2400" b="1" dirty="0" smtClean="0"/>
              <a:t>2 pixeles </a:t>
            </a:r>
            <a:r>
              <a:rPr lang="es-MX" sz="2400" dirty="0" smtClean="0"/>
              <a:t>como métrica global del error de registro.</a:t>
            </a:r>
            <a:endParaRPr lang="es-MX" sz="2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96" y="775855"/>
            <a:ext cx="7662177" cy="586980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0BDDD81-EDB7-8816-BA78-67E92FBA81D1}"/>
              </a:ext>
            </a:extLst>
          </p:cNvPr>
          <p:cNvSpPr txBox="1"/>
          <p:nvPr/>
        </p:nvSpPr>
        <p:spPr>
          <a:xfrm>
            <a:off x="7793573" y="1723579"/>
            <a:ext cx="36988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 smtClean="0"/>
              <a:t>90% de los pacientes tienen un error de registro menor a 2 pixeles</a:t>
            </a:r>
            <a:endParaRPr lang="es-MX" sz="2400" dirty="0"/>
          </a:p>
        </p:txBody>
      </p:sp>
      <p:sp>
        <p:nvSpPr>
          <p:cNvPr id="5" name="CuadroTexto 4"/>
          <p:cNvSpPr txBox="1"/>
          <p:nvPr/>
        </p:nvSpPr>
        <p:spPr>
          <a:xfrm>
            <a:off x="3305740" y="3223803"/>
            <a:ext cx="1127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200" dirty="0" smtClean="0"/>
              <a:t>Paciente 15/32</a:t>
            </a:r>
            <a:endParaRPr lang="es-MX" sz="1200" dirty="0"/>
          </a:p>
        </p:txBody>
      </p:sp>
      <p:cxnSp>
        <p:nvCxnSpPr>
          <p:cNvPr id="7" name="Conector recto de flecha 6"/>
          <p:cNvCxnSpPr/>
          <p:nvPr/>
        </p:nvCxnSpPr>
        <p:spPr>
          <a:xfrm flipH="1">
            <a:off x="3869356" y="3570973"/>
            <a:ext cx="0" cy="47163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2653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184</Words>
  <Application>Microsoft Office PowerPoint</Application>
  <PresentationFormat>Panorámica</PresentationFormat>
  <Paragraphs>34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 C</dc:creator>
  <cp:lastModifiedBy>Rayos X y Ultrasonido PB</cp:lastModifiedBy>
  <cp:revision>7</cp:revision>
  <dcterms:created xsi:type="dcterms:W3CDTF">2022-10-10T00:16:20Z</dcterms:created>
  <dcterms:modified xsi:type="dcterms:W3CDTF">2022-10-10T14:46:28Z</dcterms:modified>
</cp:coreProperties>
</file>

<file path=docProps/thumbnail.jpeg>
</file>